
<file path=[Content_Types].xml><?xml version="1.0" encoding="utf-8"?>
<Types xmlns="http://schemas.openxmlformats.org/package/2006/content-types">
  <Default Extension="tiff" ContentType="image/tiff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9"/>
  </p:notesMasterIdLst>
  <p:sldIdLst>
    <p:sldId id="859" r:id="rId3"/>
    <p:sldId id="1140" r:id="rId4"/>
    <p:sldId id="1142" r:id="rId5"/>
    <p:sldId id="1143" r:id="rId6"/>
    <p:sldId id="1169" r:id="rId7"/>
    <p:sldId id="1170" r:id="rId8"/>
    <p:sldId id="1171" r:id="rId9"/>
    <p:sldId id="1172" r:id="rId10"/>
    <p:sldId id="1173" r:id="rId11"/>
    <p:sldId id="1174" r:id="rId12"/>
    <p:sldId id="1175" r:id="rId13"/>
    <p:sldId id="1176" r:id="rId14"/>
    <p:sldId id="1177" r:id="rId15"/>
    <p:sldId id="1178" r:id="rId16"/>
    <p:sldId id="1179" r:id="rId17"/>
    <p:sldId id="1180" r:id="rId18"/>
    <p:sldId id="1181" r:id="rId19"/>
    <p:sldId id="1182" r:id="rId20"/>
    <p:sldId id="1183" r:id="rId21"/>
    <p:sldId id="1184" r:id="rId22"/>
    <p:sldId id="1185" r:id="rId23"/>
    <p:sldId id="1186" r:id="rId24"/>
    <p:sldId id="1187" r:id="rId25"/>
    <p:sldId id="1188" r:id="rId26"/>
    <p:sldId id="1144" r:id="rId27"/>
    <p:sldId id="1145" r:id="rId28"/>
    <p:sldId id="1146" r:id="rId29"/>
    <p:sldId id="1147" r:id="rId30"/>
    <p:sldId id="1148" r:id="rId31"/>
    <p:sldId id="1149" r:id="rId32"/>
    <p:sldId id="1150" r:id="rId33"/>
    <p:sldId id="1151" r:id="rId34"/>
    <p:sldId id="1152" r:id="rId35"/>
    <p:sldId id="1153" r:id="rId36"/>
    <p:sldId id="1154" r:id="rId37"/>
    <p:sldId id="1155" r:id="rId38"/>
    <p:sldId id="1156" r:id="rId39"/>
    <p:sldId id="1157" r:id="rId40"/>
    <p:sldId id="1158" r:id="rId41"/>
    <p:sldId id="1159" r:id="rId42"/>
    <p:sldId id="1160" r:id="rId43"/>
    <p:sldId id="1161" r:id="rId44"/>
    <p:sldId id="1162" r:id="rId45"/>
    <p:sldId id="1163" r:id="rId46"/>
    <p:sldId id="1164" r:id="rId47"/>
    <p:sldId id="1165" r:id="rId4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8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2" Type="http://schemas.openxmlformats.org/officeDocument/2006/relationships/tableStyles" Target="tableStyles.xml"/><Relationship Id="rId51" Type="http://schemas.openxmlformats.org/officeDocument/2006/relationships/viewProps" Target="viewProps.xml"/><Relationship Id="rId50" Type="http://schemas.openxmlformats.org/officeDocument/2006/relationships/presProps" Target="presProps.xml"/><Relationship Id="rId5" Type="http://schemas.openxmlformats.org/officeDocument/2006/relationships/slide" Target="slides/slide3.xml"/><Relationship Id="rId49" Type="http://schemas.openxmlformats.org/officeDocument/2006/relationships/notesMaster" Target="notesMasters/notesMaster1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8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1.png"/><Relationship Id="rId1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4.png"/><Relationship Id="rId1" Type="http://schemas.openxmlformats.org/officeDocument/2006/relationships/image" Target="../media/image45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6.png"/><Relationship Id="rId1" Type="http://schemas.openxmlformats.org/officeDocument/2006/relationships/image" Target="../media/image4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6.png"/><Relationship Id="rId1" Type="http://schemas.openxmlformats.org/officeDocument/2006/relationships/image" Target="../media/image4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6.png"/><Relationship Id="rId1" Type="http://schemas.openxmlformats.org/officeDocument/2006/relationships/image" Target="../media/image4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6.png"/><Relationship Id="rId1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700808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质检卷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96952"/>
            <a:ext cx="1152334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B10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龙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岩市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2025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年九年级学业（升学）质量检查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装修师傅用如图所示的装置，将重为</a:t>
            </a:r>
            <a:r>
              <a:rPr lang="en-US" altLang="zh-CN" kern="100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 N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的建材从地面匀速运送到离地</a:t>
            </a:r>
            <a:r>
              <a:rPr lang="en-US" altLang="zh-CN" kern="100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m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高处，所用时间为</a:t>
            </a:r>
            <a:r>
              <a:rPr lang="en-US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50s</a:t>
            </a:r>
            <a:r>
              <a:rPr lang="en-US" altLang="zh-CN" kern="100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已知动滑轮重为</a:t>
            </a:r>
            <a:r>
              <a:rPr lang="en-US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kern="100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N</a:t>
            </a:r>
            <a:r>
              <a:rPr lang="zh-CN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，不计绳重和摩擦，下列说法正确的是（　　）</a:t>
            </a:r>
            <a:r>
              <a:rPr lang="en-US" altLang="zh-CN" kern="100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绳子自由端移动距离为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36 m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工人做的总功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1 800 J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工人的功率为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 W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该滑轮组的机械效率为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75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%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71070" y="1988840"/>
            <a:ext cx="2228850" cy="27336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47710" y="4711845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98662" y="1988840"/>
            <a:ext cx="389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月，我国运动员夺得巴黎奥运会网球女单冠军（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中国网球首枚奥运单打金牌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如图所示为某次网球落地后又弹起的频闪照片，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两点高度相同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点时网球动能为零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两点网球动能相等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两点网球重力势能相等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网球从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动能转化为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重力势能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15286" y="1916832"/>
            <a:ext cx="4643439" cy="182804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275230" y="390749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74726" y="1988840"/>
            <a:ext cx="389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在沿海地区，常见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海陆风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现象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如图所示，当风从陆地吹向海洋时，通常（　　）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发生在夜晚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且海水温度较高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发生在夜晚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且陆地温度较高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发生在白天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且海水温度较高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发生在白天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且陆地温度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89190" y="1596333"/>
            <a:ext cx="4829175" cy="27908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30260" y="458222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383159"/>
            <a:ext cx="389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干簧管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为磁敏开关，当磁体靠近时簧片磁化相吸接通电路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，电路稳定后移去磁体，则（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电流表示数变小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电压表示数变大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电流表示数变小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电压表示数不变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功率变小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电路总功率变小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功率变大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电路总功率变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14886" y="2060848"/>
            <a:ext cx="5200650" cy="2476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53436" y="443711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43078" y="1404150"/>
            <a:ext cx="389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填空题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 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近年来，我国科技成就让世人瞩目，探月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嫦娥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、入海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蛟龙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、中国高铁等一大批标志性成果不断涌现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请回答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15~17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嫦娥六号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从月背取得月球样品，返回地球时拖着的尾焰如图所示，是通过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的方式使其内能增加，返回地球后样品质量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4926" y="3538359"/>
            <a:ext cx="4431880" cy="228285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018292" y="582121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3007465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黑体" panose="02010609060101010101" pitchFamily="49" charset="-122"/>
                <a:cs typeface="Times New Roman" panose="02020603050405020304" pitchFamily="18" charset="0"/>
              </a:rPr>
              <a:t>做功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471470" y="3007465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黑体" panose="02010609060101010101" pitchFamily="49" charset="-122"/>
                <a:cs typeface="Times New Roman" panose="02020603050405020304" pitchFamily="18" charset="0"/>
              </a:rPr>
              <a:t>不变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 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蛟龙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号潜水器在某一海水密度均匀的水域下潜时，所受海水压强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；若抛掉部分压载铁，使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蛟龙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号匀速下潜，则其所受浮力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重力（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不考虑海水的阻力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27278" y="2492896"/>
            <a:ext cx="4953000" cy="27527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90300" y="530815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135740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增大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192371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等于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CR450 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型复兴号作为中国高铁技术的最新突破，其车厢内的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5GWi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信号通过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波传输；再生制动技术可将列车动能的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%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转化为电能，若总动能为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，可回收电能为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如图所示是我国古代劳动人民汲水的场景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图中装置顶端的轮子是定滑轮，其作用可以改变力的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；扁担做得较宽，主要是为了增大受力面积，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50990" y="3717032"/>
            <a:ext cx="3243223" cy="23773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10826" y="602128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4606" y="134076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电磁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07444" y="1916832"/>
            <a:ext cx="13676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2</a:t>
            </a:r>
            <a:r>
              <a:rPr lang="en-US" altLang="zh-CN" sz="2400">
                <a:latin typeface="+mn-ea"/>
                <a:ea typeface="+mn-ea"/>
              </a:rPr>
              <a:t>×</a:t>
            </a:r>
            <a:r>
              <a:rPr lang="en-US" altLang="zh-CN" sz="2400">
                <a:ea typeface="等线" panose="02010600030101010101" pitchFamily="2" charset="-122"/>
              </a:rPr>
              <a:t>10</a:t>
            </a:r>
            <a:r>
              <a:rPr lang="en-US" altLang="zh-CN" sz="2400" baseline="30000">
                <a:ea typeface="等线" panose="02010600030101010101" pitchFamily="2" charset="-122"/>
              </a:rPr>
              <a:t>9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566814" y="299695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方向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415686" y="303627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减小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光发动机可用于卫星的能源补充，原理如图所示，密闭化学反应室中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在光照下会分解，使气室气压增大，推动活塞向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移，无光条件下发生逆反应，控制光照即可实现活塞往复运动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活塞右移过程相当于汽油机的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冲程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97445" y="2764004"/>
            <a:ext cx="5612665" cy="258198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42002" y="544522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83238" y="135740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右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759502" y="1943773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做功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如图甲所示电路，电源电压保持不变，开关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闭合后，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消耗的电功率分别为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；若将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按如图乙所示连接后，接到同一电源上，开关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闭合后，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消耗的电功率为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80702" y="2852936"/>
            <a:ext cx="6598227" cy="256309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18040" y="541602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62958" y="1357409"/>
            <a:ext cx="1111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</a:t>
            </a:r>
            <a:r>
              <a:rPr lang="zh-CN" altLang="zh-CN" sz="2400">
                <a:cs typeface="宋体" panose="02010600030101010101" pitchFamily="2" charset="-122"/>
              </a:rPr>
              <a:t>∶</a:t>
            </a:r>
            <a:r>
              <a:rPr lang="en-US" altLang="zh-CN" sz="2400">
                <a:ea typeface="等线" panose="02010600030101010101" pitchFamily="2" charset="-122"/>
              </a:rPr>
              <a:t>3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325542" y="1949153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16</a:t>
            </a:r>
            <a:r>
              <a:rPr lang="zh-CN" altLang="zh-CN" sz="2400">
                <a:cs typeface="宋体" panose="02010600030101010101" pitchFamily="2" charset="-122"/>
              </a:rPr>
              <a:t>∶</a:t>
            </a:r>
            <a:r>
              <a:rPr lang="en-US" altLang="zh-CN" sz="2400">
                <a:ea typeface="等线" panose="02010600030101010101" pitchFamily="2" charset="-122"/>
              </a:rPr>
              <a:t>1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作图题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日，全球首个人形机器人半程马拉松在北京亦庄开跑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请在图中重心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处画出机器人竖直方向的受力示意图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56490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94003" y="2795736"/>
            <a:ext cx="2009775" cy="303847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377023" y="587641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5004" y="2795736"/>
            <a:ext cx="2107585" cy="31093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选择题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在每小题给出的四个选项中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只有一项是符合题目要求的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王安石《梅花》中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遥知不是雪，为有暗香来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，描述闻到梅花香气的原因是（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分子间有引力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分子是运动的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分子间有斥力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分子间有空隙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甲骨文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殸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如图所示，表示敲击乐器发声，说明古人已知声音由振动产生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用力敲击时，增大了声音的（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音调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响度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音色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67413" y="4542388"/>
            <a:ext cx="1198985" cy="149469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782076" y="606544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2492896"/>
            <a:ext cx="389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46851" y="4725144"/>
            <a:ext cx="389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如图所示，一束光从空气中垂直射入玻璃砖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面，在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面仅反射后从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面射出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请完成对应的光路图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06974" y="2204864"/>
            <a:ext cx="3184541" cy="327757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8582" y="1974031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如图所示　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926" y="2123236"/>
            <a:ext cx="3907637" cy="344083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109816" y="5461917"/>
            <a:ext cx="233910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　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问答题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小岩端着一碗热汤行走时突然停下，碗里的汤泼洒出来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请用惯性知识解释汤水泼洒的原因，并提出一条避免热汤洒出的建议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3192" y="2412006"/>
            <a:ext cx="11485848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小岩端着一碗热汤向前行走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突然停下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碗由运动变为静止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而热汤由于惯性仍然继续向前运动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所以汤泼洒出来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建议端热汤时要慢走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且要避免突然停下或突然加速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建议合理即可得分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7847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实验题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每空、每图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）用如图甲所示装置探究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水在沸腾前后温度变化的特点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）图乙是某一时刻温度计的示数，为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）根据实验数据，绘制温度随时间变化的图像如图丙所示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由此可知，水沸腾过程中，温度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，水的沸点是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，推断此时水面上方的气压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一个标准大气压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8902" y="1844824"/>
            <a:ext cx="5368535" cy="18460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802268" y="3690889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39222" y="4208798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96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134766" y="526670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保持不变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408499" y="5284658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100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66614" y="577805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等于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）为缩短加热时间，将水壶中正在升温的水倒掉一部分后继续加热，直至沸腾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关于整个实验过程中水的温度随时间的变化情况，下列描述合理的是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3" y="2204864"/>
            <a:ext cx="11350977" cy="22398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623598" y="13831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黑体" panose="02010609060101010101" pitchFamily="49" charset="-122"/>
              </a:rPr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探究怎样产生感应电流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的实验装置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）为避免与磁体产生力的作用，直导线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不能选用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铝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）质材料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34966" y="1412776"/>
            <a:ext cx="3421483" cy="252700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46284" y="407707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11430" y="465332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铁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53910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）闭合开关，实验探究过程记录如表所示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分析实验现象可知：闭合电路中的一部分导体在磁场中做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运动时，电路中会产生感应电流；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比较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实验现象，可发现产生的感应电流方向与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棒在磁场中的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1268760"/>
          <a:ext cx="11233249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991169"/>
                <a:gridCol w="4955845"/>
                <a:gridCol w="5286235"/>
              </a:tblGrid>
              <a:tr h="2383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次数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棒在磁场中的运动情况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灵敏电流计指针是否有偏转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3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静止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不偏转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3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向上运动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不偏转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3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向下运动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不偏转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3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向左运动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向右偏转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3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向右运动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向左偏转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8759502" y="4560600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切割磁感线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38622" y="6021288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运动方向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）从能量的角度分析，产生感应电流的过程是将机械能转化为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如果将图中的灵敏电流计换成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，可以探究磁场对通电导体的作用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35566" y="84957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电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150990" y="139747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smtClean="0">
                <a:ea typeface="黑体" panose="02010609060101010101" pitchFamily="49" charset="-122"/>
                <a:cs typeface="Times New Roman" panose="02020603050405020304" pitchFamily="18" charset="0"/>
              </a:rPr>
              <a:t>电源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90950" y="2113279"/>
            <a:ext cx="3600400" cy="265915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871070" y="476030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）某项目式学习小组在物理实践课上自制了如图甲所示的简易望远镜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）图甲中的物镜是一凸透镜，用平行光测得该透镜的焦距（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如图乙所示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__________cm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4606" y="1484784"/>
            <a:ext cx="10374040" cy="20637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42003" y="372518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5266704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10.0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）学习小组对物镜的成像进行了探究，当调节蜡烛、凸透镜和光屏的位置如图丙所示，发现光屏上得到一个倒立、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的清晰实像，若保持凸透镜的位置不变，适当向左移动蜡烛，则应向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）移动光屏，才能再次在光屏上得到清晰的像，且光屏上的像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3509088"/>
            <a:ext cx="10374040" cy="20637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458027" y="574948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31110" y="1340768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缩小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195932" y="191140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左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455246" y="246327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变小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）为选择合适的凸透镜制作望远镜，学习小组探究并收集到如表所示的数据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分析上表可得：相同条件下，物镜的直径越大，望远镜成像亮度越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由表中信息可推导出：望远镜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的视角放大倍数是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618171" y="1628800"/>
          <a:ext cx="10971213" cy="3521508"/>
        </p:xfrm>
        <a:graphic>
          <a:graphicData uri="http://schemas.openxmlformats.org/drawingml/2006/table">
            <a:tbl>
              <a:tblPr firstRow="1" firstCol="1" bandRow="1"/>
              <a:tblGrid>
                <a:gridCol w="2089755"/>
                <a:gridCol w="3134632"/>
                <a:gridCol w="2873413"/>
                <a:gridCol w="2873413"/>
              </a:tblGrid>
              <a:tr h="7783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望远镜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6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目镜焦距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 cm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 cm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 cm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6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物镜焦距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 cm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 cm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 cm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6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物镜直径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 cm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 cm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 cm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6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成像亮度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暗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亮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亮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6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视角放大倍数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倍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倍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1" name="Picture 3" descr="YTImage25WE219.tif&amp;433&amp;1-1$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276" y="1862334"/>
            <a:ext cx="1598582" cy="33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YTImage25WE220.tif&amp;434&amp;1-1$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278" y="1773293"/>
            <a:ext cx="1430999" cy="43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图片 3" descr="YTImage25WE221.tif&amp;435&amp;1-1$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5566" y="1682805"/>
            <a:ext cx="1890215" cy="378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9785590" y="5085184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亮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751390" y="5804525"/>
            <a:ext cx="6655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+mn-lt"/>
                <a:cs typeface="Times New Roman" panose="02020603050405020304" pitchFamily="18" charset="0"/>
              </a:rPr>
              <a:t>2</a:t>
            </a:r>
            <a:r>
              <a:rPr lang="zh-CN" altLang="zh-CN" sz="24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小龙用相机拍下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月亮与路灯同辉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的美景如图所示，下列说法正确的是（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路灯杆发生漫反射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月亮与路灯都是光源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相机镜头是凹透镜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相机成正立、缩小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实像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25WE185.tif&amp;397&amp;1-1$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350" y="1433101"/>
            <a:ext cx="2062480" cy="274701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587046" y="4180111"/>
            <a:ext cx="1877437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991750" y="908720"/>
            <a:ext cx="389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00164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）连城地瓜干是闽西八大干之一，以下是小龙利用天平和量筒测量某一品牌地瓜干密度的实验步骤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）将天平放在水平桌面上，游码移至标尺左端零刻度线处，发现指针位置如图甲所示，此时应将平衡螺母向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调节，使横梁水平平衡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）用天平测量地瓜干质量（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如图乙所示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），请指出该操作中的错误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58702" y="1380483"/>
            <a:ext cx="8767859" cy="234943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71070" y="375497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95006" y="500021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　左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082248" y="5568249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直接用</a:t>
            </a:r>
            <a:r>
              <a:rPr lang="zh-CN" altLang="zh-CN" sz="2400" smtClean="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手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50590" y="609329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拿砝码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）纠正错误后用天平正确测得地瓜干的质量（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如图丙所示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）在量筒内注入适量水，如图丁所示，将地瓜干放入量筒内，刚浸没于水时，量筒的读数为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 mL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，测出地瓜干的体积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由此计算得到地瓜干的密度为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kg/m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3782" y="2420182"/>
            <a:ext cx="10538265" cy="282382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15086" y="540168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76387" y="845338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40.8</a:t>
            </a:r>
            <a:endParaRPr lang="zh-CN" altLang="en-US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343639" y="1958517"/>
            <a:ext cx="16562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+mn-lt"/>
                <a:cs typeface="Times New Roman" panose="02020603050405020304" pitchFamily="18" charset="0"/>
              </a:rPr>
              <a:t>1.36</a:t>
            </a:r>
            <a:r>
              <a:rPr lang="en-US" altLang="zh-CN" sz="2400">
                <a:latin typeface="+mn-lt"/>
                <a:ea typeface="等线" panose="02010600030101010101" pitchFamily="2" charset="-122"/>
              </a:rPr>
              <a:t>×</a:t>
            </a:r>
            <a:r>
              <a:rPr lang="en-US" altLang="zh-CN" sz="2400">
                <a:latin typeface="+mn-lt"/>
                <a:cs typeface="Times New Roman" panose="02020603050405020304" pitchFamily="18" charset="0"/>
              </a:rPr>
              <a:t>10</a:t>
            </a:r>
            <a:r>
              <a:rPr lang="en-US" altLang="zh-CN" sz="2400" baseline="30000">
                <a:latin typeface="+mn-lt"/>
                <a:cs typeface="Times New Roman" panose="02020603050405020304" pitchFamily="18" charset="0"/>
              </a:rPr>
              <a:t>3</a:t>
            </a:r>
            <a:r>
              <a:rPr lang="zh-CN" altLang="zh-CN" sz="24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073970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）小龙还设计了一种利用电子秤测量地瓜干密度的方法，步骤如下</a:t>
            </a:r>
            <a:r>
              <a:rPr lang="zh-CN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23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sz="23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sz="23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sz="23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zh-CN" altLang="zh-CN" sz="23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sz="23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将地瓜干放置在电子秤上，如图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所示，记录电子秤的示数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300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23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向容器中添加适量的水，并在水位处做标记，将地瓜干与容器一起放置在电子秤上，如图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所示，记录电子秤的示数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300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23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将容器中的水倒出部分，并将地瓜干放入容器中，如图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所示，再用胶头滴管调节容器中的水位，直到标记处，记录电子秤的示数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300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sz="23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根据以上测量步骤，可得地瓜干的密度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用已知量和测量量表示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水的密度用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sz="2300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 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93436" y="1166018"/>
            <a:ext cx="4022831" cy="193512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43078" y="301749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6023198" y="5560588"/>
                <a:ext cx="1702902" cy="6767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3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3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3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3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300" i="1">
                                <a:latin typeface="+mn-lt"/>
                                <a:ea typeface="等线" panose="02010600030101010101" pitchFamily="2" charset="-122"/>
                              </a:rPr>
                              <m:t>ρ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300" baseline="-5000">
                                <a:latin typeface="+mn-lt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3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3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300"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sz="23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3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3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300" dirty="0">
                  <a:latin typeface="+mn-lt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3198" y="5560588"/>
                <a:ext cx="1702902" cy="676724"/>
              </a:xfrm>
              <a:prstGeom prst="rect">
                <a:avLst/>
              </a:prstGeom>
              <a:blipFill rotWithShape="1">
                <a:blip r:embed="rId2"/>
                <a:stretch>
                  <a:fillRect l="-13" t="-78" r="3" b="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）由于地瓜干具有一定的吸水性，以上两个方案中测出的地瓜干密度均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没有影响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70870" y="1801959"/>
            <a:ext cx="5328592" cy="256323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59102" y="443711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35926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偏大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）小岩利用以下器材探究电流与电阻的关系，器材有电源（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恒为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）、电流表、电压表、滑动变阻器、电阻</a:t>
            </a:r>
            <a:r>
              <a:rPr lang="en-US" altLang="zh-CN" i="1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5Ω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10Ω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15Ω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20Ω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25Ω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）、开关及导线若干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）请用笔画线代替导线将图甲实物电路连接完整（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滑动变阻器滑片 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向左移动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电流表示数变大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46734" y="3212976"/>
            <a:ext cx="9210140" cy="238184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7556" y="3054444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如图所示　　　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6424" y="3140968"/>
            <a:ext cx="3571776" cy="216435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162308" y="575334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）连接好电路，闭合开关，发现电压表示数接近电源电压，电流表几乎无示数，则故障可能是定值电阻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）排除故障后，移动滑片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到某一位置时电流表示数如图乙所示，此时通过电阻的电流为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若要增大电阻两端的电压，应将滑片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端移动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）不改变滑动变阻器滑片的位置，将定值电阻由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换成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，闭合开关后，为保证电压表示数与更换前相同，滑片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应向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端移动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94806" y="4162440"/>
            <a:ext cx="6919715" cy="178951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583038" y="595195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71946" y="1412776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　断路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997427" y="2535287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0.5</a:t>
            </a:r>
            <a:endParaRPr lang="zh-CN" altLang="en-US"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263558" y="245428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左　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326164" y="355263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右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）小岩根据测得的数据绘制出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图像如图丙所示，由图像可得：在电压一定时，电流与电阻成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496" y="1915419"/>
            <a:ext cx="11270564" cy="291468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75126" y="486916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54846" y="132381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反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）小岩又用图甲所示电路测量未知电阻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的阻值，并将实验数据通过描点作出其 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图像如图丁所示，但其延长线不过原点，由此分析电压表未调零，且调零前指针在零刻度线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将电压表调零后重做实验，将正确的数据在图丁中描出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三点，由此可知待测电阻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06974" y="3088360"/>
            <a:ext cx="3265864" cy="278444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78131" y="5872801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22798" y="193897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左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749767" y="2518035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+mn-lt"/>
                <a:cs typeface="Times New Roman" panose="02020603050405020304" pitchFamily="18" charset="0"/>
              </a:rPr>
              <a:t>10</a:t>
            </a:r>
            <a:r>
              <a:rPr lang="zh-CN" altLang="zh-CN" sz="24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计算题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祝融号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首次在火星中低纬度发现古海洋地质证据，为星际移民研究提供关键支撑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若发射前火星车在水平地面上进行测试时，受到的阻力为 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，其速度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与时间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的关系图像如图乙所示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求火星车做匀速直线运动的过程中：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）通过的路程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5397023"/>
            <a:ext cx="11377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由图像可知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火星车匀速运动的时间</a:t>
            </a:r>
            <a:r>
              <a:rPr lang="en-US" altLang="zh-CN" sz="2400" i="1" kern="100">
                <a:cs typeface="Times New Roman" panose="02020603050405020304" pitchFamily="18" charset="0"/>
              </a:rPr>
              <a:t>t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cs typeface="Times New Roman" panose="02020603050405020304" pitchFamily="18" charset="0"/>
              </a:rPr>
              <a:t>40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 s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30 s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火星车匀速直线运动的路程为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vt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20 cm/s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30s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600 cm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6 m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34966" y="2996952"/>
            <a:ext cx="5220692" cy="21614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519142" y="494116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）牵引力所做的功；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）牵引力的功率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300117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因为火星车匀速运动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200 N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牵引力做的功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Fs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200 N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6m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357098" y="2840571"/>
                <a:ext cx="5396542" cy="9817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牵引力的功率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𝑾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𝐉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𝐬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40 W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098" y="2840571"/>
                <a:ext cx="5396542" cy="981744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r="10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7982377" y="472514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731" y="1988840"/>
            <a:ext cx="6210971" cy="25713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在干燥头发上梳过的塑料梳子靠近细水流时，水流发生偏转，如图所示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摩擦创造了电荷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头发和梳子带上同种电荷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梳子和水流带上同种电荷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梳子带电后能吸引轻小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13471" y="422108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62758" y="1383021"/>
            <a:ext cx="389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18794" y="1617439"/>
            <a:ext cx="4559013" cy="25727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）如图所示的是某款两挡电热器的简化电路，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为阻值一定的电热丝， 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550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55Ω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该电热器接入电压为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的电路中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）低温挡时电路中的电流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360854" y="5281279"/>
                <a:ext cx="11350976" cy="8840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当开关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闭合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断开时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电热器处于低温挡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低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550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 A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5281279"/>
                <a:ext cx="11350976" cy="884025"/>
              </a:xfrm>
              <a:prstGeom prst="rect">
                <a:avLst/>
              </a:prstGeom>
              <a:blipFill rotWithShape="1">
                <a:blip r:embed="rId1"/>
                <a:stretch>
                  <a:fillRect l="-2" t="-70" r="5" b="-81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022" y="2564904"/>
            <a:ext cx="3026013" cy="236837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018245" y="495811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）高温挡时电热器的电功率；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）电热器以高温挡工作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，消耗的电能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360854" y="1276038"/>
                <a:ext cx="7678568" cy="21946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pc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开关</a:t>
                </a:r>
                <a:r>
                  <a:rPr lang="en-US" altLang="zh-CN" sz="2400" kern="100" spc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400" kern="100" spc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 spc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400" kern="100" spc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400" kern="100" spc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 spc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都闭合时</a:t>
                </a:r>
                <a:r>
                  <a:rPr lang="zh-CN" altLang="zh-CN" sz="2400" kern="100" spc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 spc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spc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 spc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400" i="1" kern="100" spc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spc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 spc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并联</a:t>
                </a:r>
                <a:r>
                  <a:rPr lang="zh-CN" altLang="zh-CN" sz="2400" kern="100" spc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spc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电热器处于高温挡</a:t>
                </a:r>
                <a:r>
                  <a:rPr lang="zh-CN" altLang="zh-CN" sz="2400" kern="100" spc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 spc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2400" kern="100" spc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 spc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 spc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i="1" kern="100" spc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 spc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p>
                            <m:r>
                              <a:rPr lang="en-US" altLang="zh-CN" sz="2400" i="1" kern="100" spc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zh-CN" altLang="zh-CN" sz="2400" i="1" kern="100" spc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 spc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 kern="100" spc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zh-CN" altLang="zh-CN" sz="2400" kern="100" spc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 spc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sz="2400" kern="100" spc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sz="2400" i="1" kern="100" spc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a:rPr lang="en-US" altLang="zh-CN" sz="2400" i="1" kern="100" spc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  <m:sSup>
                          <m:sSupPr>
                            <m:ctrlPr>
                              <a:rPr lang="zh-CN" altLang="zh-CN" sz="2400" i="1" kern="100" spc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sz="2400" kern="100" spc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 sz="2400" i="1" kern="100" spc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400" i="1" kern="100" spc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550</m:t>
                        </m:r>
                        <m:r>
                          <m:rPr>
                            <m:nor/>
                          </m:rPr>
                          <a:rPr lang="en-US" altLang="zh-CN" sz="2400" kern="100" spc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sz="2400" kern="100" spc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pc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88W</a:t>
                </a:r>
                <a:r>
                  <a:rPr lang="zh-CN" altLang="zh-CN" sz="2400" kern="100" spc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 spc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2400" kern="100" spc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 spc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 spc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i="1" kern="100" spc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 spc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p>
                            <m:r>
                              <a:rPr lang="en-US" altLang="zh-CN" sz="2400" i="1" kern="100" spc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zh-CN" altLang="zh-CN" sz="2400" i="1" kern="100" spc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 spc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 kern="100" spc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zh-CN" altLang="zh-CN" sz="2400" kern="100" spc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 spc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sz="2400" kern="100" spc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sz="2400" i="1" kern="100" spc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a:rPr lang="en-US" altLang="zh-CN" sz="2400" i="1" kern="100" spc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  <m:sSup>
                          <m:sSupPr>
                            <m:ctrlPr>
                              <a:rPr lang="zh-CN" altLang="zh-CN" sz="2400" i="1" kern="100" spc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sz="2400" kern="100" spc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 sz="2400" i="1" kern="100" spc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400" i="1" kern="100" spc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55</m:t>
                        </m:r>
                        <m:r>
                          <m:rPr>
                            <m:nor/>
                          </m:rPr>
                          <a:rPr lang="en-US" altLang="zh-CN" sz="2400" b="1" i="0" kern="100" spc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400" kern="100" spc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sz="2400" kern="100" spc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pc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880 W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高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88 W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880 W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968 W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1276038"/>
                <a:ext cx="7678568" cy="2194640"/>
              </a:xfrm>
              <a:prstGeom prst="rect">
                <a:avLst/>
              </a:prstGeom>
              <a:blipFill rotWithShape="1">
                <a:blip r:embed="rId1"/>
                <a:stretch>
                  <a:fillRect l="-2" t="-15" r="4" b="-31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385291" y="4157706"/>
            <a:ext cx="90222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电热器消耗的电能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968 W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60 s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08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7494" y="1124744"/>
            <a:ext cx="3026013" cy="236837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266717" y="351795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）如图甲所示为小岩同学设计的测液体密度的装置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为轻质薄壁溢水杯，圆柱体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的重力为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，用细线与力敏传感器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相连，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的阻值随拉力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的变化图像如图丙所示，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的上表面与溢水口相平；图乙为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所在的电路，电源电压 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，电压表的量程为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0~5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，电流表的量程为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0~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0.03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向溢水杯中加满水，此时，电流表示数为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kg/m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N/kg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68709" y="3610657"/>
            <a:ext cx="7789956" cy="26266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46284" y="609329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）溢水杯中加满水时，电阻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360854" y="4166552"/>
                <a:ext cx="11485848" cy="19987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溢</a:t>
                </a:r>
                <a:r>
                  <a:rPr lang="zh-CN" altLang="zh-CN" sz="2400" kern="100" spc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水杯中加满水时</a:t>
                </a:r>
                <a:r>
                  <a:rPr lang="zh-CN" altLang="zh-CN" sz="2400" kern="100" spc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spc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电流表示数为</a:t>
                </a:r>
                <a:r>
                  <a:rPr lang="en-US" altLang="zh-CN" sz="2400" kern="100" spc="100" dirty="0"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pc="100" dirty="0">
                    <a:latin typeface="+mn-lt"/>
                    <a:cs typeface="Times New Roman" panose="02020603050405020304" pitchFamily="18" charset="0"/>
                  </a:rPr>
                  <a:t>.0</a:t>
                </a:r>
                <a:r>
                  <a:rPr lang="en-US" altLang="zh-CN" sz="2400" kern="100" spc="100" dirty="0"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 spc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 kern="100" spc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spc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则电路总电流</a:t>
                </a:r>
                <a:r>
                  <a:rPr lang="en-US" altLang="zh-CN" sz="2400" i="1" kern="100" spc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sz="2400" kern="100" spc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pc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pc="100" dirty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pc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spc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2A</a:t>
                </a:r>
                <a:r>
                  <a:rPr lang="en-US" altLang="zh-CN" sz="2400" kern="100" spc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400" kern="100" spc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由欧姆定律可知</a:t>
                </a:r>
                <a:r>
                  <a:rPr lang="zh-CN" altLang="zh-CN" sz="2400" kern="100" spc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spc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此时电路的总电阻</a:t>
                </a:r>
                <a:r>
                  <a:rPr lang="en-US" altLang="zh-CN" sz="2400" i="1" kern="100" spc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 spc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sz="2400" kern="100" spc="100" dirty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 spc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 spc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r>
                          <a:rPr lang="en-US" altLang="zh-CN" sz="2400" i="1" kern="100" spc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𝑰</m:t>
                        </m:r>
                      </m:den>
                    </m:f>
                    <m:r>
                      <a:rPr lang="zh-CN" altLang="zh-CN" sz="2400" kern="100" spc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 spc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 spc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altLang="zh-CN" sz="2400" i="1" kern="100" spc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 spc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altLang="zh-CN" sz="2400" i="1" kern="100" spc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400" i="1" kern="100" spc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02</m:t>
                        </m:r>
                        <m:r>
                          <a:rPr lang="en-US" altLang="zh-CN" sz="2400" i="1" kern="100" spc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𝐀</m:t>
                        </m:r>
                      </m:den>
                    </m:f>
                  </m:oMath>
                </a14:m>
                <a:r>
                  <a:rPr lang="zh-CN" altLang="zh-CN" sz="2400" kern="100" spc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pc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300 Ω</a:t>
                </a:r>
                <a:r>
                  <a:rPr lang="en-US" altLang="zh-CN" sz="2400" kern="100" spc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400" kern="100" spc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则电阻</a:t>
                </a:r>
                <a:r>
                  <a:rPr lang="en-US" altLang="zh-CN" sz="2400" i="1" kern="100" spc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 spc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spc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 spc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sz="2400" kern="100" spc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 kern="100" spc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spc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 spc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pc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300 Ω</a:t>
                </a:r>
                <a:r>
                  <a:rPr lang="zh-CN" altLang="zh-CN" sz="2400" kern="100" spc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endParaRPr lang="en-US" altLang="zh-CN" sz="2400" kern="100" spc="100" dirty="0" smtClean="0"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kern="100" spc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100 Ω </a:t>
                </a:r>
                <a:r>
                  <a:rPr lang="zh-CN" altLang="zh-CN" sz="2400" kern="100" spc="100" dirty="0" smtClean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pc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200 Ω</a:t>
                </a:r>
                <a:r>
                  <a:rPr lang="en-US" altLang="zh-CN" sz="2400" kern="100" spc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 spc="100" dirty="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166552"/>
                <a:ext cx="11485848" cy="1998752"/>
              </a:xfrm>
              <a:prstGeom prst="rect">
                <a:avLst/>
              </a:prstGeom>
              <a:blipFill rotWithShape="1">
                <a:blip r:embed="rId1"/>
                <a:stretch>
                  <a:fillRect l="-2" t="-16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99007" y="865200"/>
            <a:ext cx="8554550" cy="288446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038929" y="369424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）圆柱体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的体积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360854" y="4148464"/>
                <a:ext cx="11485848" cy="16568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由图丙可知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200 Ω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拉力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20 N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浮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30 N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20 N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 N</a:t>
                </a:r>
                <a:r>
                  <a:rPr lang="en-US" altLang="zh-CN" sz="2400" kern="100" dirty="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i="1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400" i="1" kern="100" baseline="-250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排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2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浮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-25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水</m:t>
                            </m:r>
                          </m:sub>
                        </m:sSub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𝐤𝐠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𝐤𝐠</m:t>
                        </m:r>
                      </m:den>
                    </m:f>
                  </m:oMath>
                </a14:m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sz="2400" kern="100" baseline="30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baseline="30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kern="100" baseline="30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 dirty="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148464"/>
                <a:ext cx="11485848" cy="1656800"/>
              </a:xfrm>
              <a:prstGeom prst="rect">
                <a:avLst/>
              </a:prstGeom>
              <a:blipFill rotWithShape="1">
                <a:blip r:embed="rId1"/>
                <a:stretch>
                  <a:fillRect l="-2" t="-1" r="1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70506" y="1070141"/>
            <a:ext cx="8460392" cy="285271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038929" y="369424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0261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）该装置液体密度的测量范围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369998" y="3206673"/>
                <a:ext cx="11485848" cy="34575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电路中允许达到的最大电流为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3A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此时力敏传感器受到的拉力最大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所测液体密度最小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i="1" kern="100" dirty="0" err="1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 dirty="0" err="1">
                    <a:ea typeface="黑体" panose="02010609060101010101" pitchFamily="49" charset="-122"/>
                    <a:cs typeface="Times New Roman" panose="02020603050405020304" pitchFamily="18" charset="0"/>
                  </a:rPr>
                  <a:t>min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𝐦𝐚𝐱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03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𝐀</m:t>
                        </m:r>
                      </m:den>
                    </m:f>
                  </m:oMath>
                </a14:m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100 Ω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100 Ω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由图丙可知</a:t>
                </a:r>
                <a:r>
                  <a:rPr lang="en-US" altLang="zh-CN" sz="2400" i="1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R </a:t>
                </a:r>
                <a:r>
                  <a:rPr lang="en-US" altLang="zh-CN" sz="2400" kern="100" baseline="-250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min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100 Ω 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拉力</a:t>
                </a:r>
                <a:r>
                  <a:rPr lang="en-US" altLang="zh-CN" sz="2400" i="1" kern="100" dirty="0" err="1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 kern="100" baseline="-25000" dirty="0" err="1">
                    <a:ea typeface="黑体" panose="02010609060101010101" pitchFamily="49" charset="-122"/>
                    <a:cs typeface="Times New Roman" panose="02020603050405020304" pitchFamily="18" charset="0"/>
                  </a:rPr>
                  <a:t>max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25 N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 baseline="-250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浮</a:t>
                </a:r>
                <a:r>
                  <a:rPr lang="en-US" altLang="zh-CN" sz="2400" kern="100" baseline="-250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 min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 kern="100" dirty="0" err="1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 kern="100" baseline="-25000" dirty="0" err="1">
                    <a:ea typeface="黑体" panose="02010609060101010101" pitchFamily="49" charset="-122"/>
                    <a:cs typeface="Times New Roman" panose="02020603050405020304" pitchFamily="18" charset="0"/>
                  </a:rPr>
                  <a:t>max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30 N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25 N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5 N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400" kern="100" baseline="-250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液</a:t>
                </a:r>
                <a:r>
                  <a:rPr lang="en-US" altLang="zh-CN" sz="2400" kern="100" baseline="-250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 min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4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浮</m:t>
                            </m:r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𝐦𝐢𝐧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-25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排</m:t>
                            </m:r>
                          </m:sub>
                        </m:sSub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n-US" altLang="zh-CN" sz="2400" b="0" i="0" kern="10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𝐤𝐠</m:t>
                        </m:r>
                      </m:den>
                    </m:f>
                  </m:oMath>
                </a14:m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dirty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kg/m</a:t>
                </a:r>
                <a:r>
                  <a:rPr lang="en-US" altLang="zh-CN" sz="2400" kern="100" baseline="30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 dirty="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 dirty="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998" y="3206673"/>
                <a:ext cx="11485848" cy="3457575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3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5086" y="829849"/>
            <a:ext cx="6992059" cy="2357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908763"/>
                <a:ext cx="11485848" cy="4770120"/>
              </a:xfrm>
            </p:spPr>
            <p:txBody>
              <a:bodyPr/>
              <a:lstStyle/>
              <a:p>
                <a:pPr lvl="0" algn="l" eaLnBrk="0" hangingPunct="0">
                  <a:spcBef>
                    <a:spcPct val="0"/>
                  </a:spcBef>
                  <a:spcAft>
                    <a:spcPts val="0"/>
                  </a:spcAft>
                </a:pP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当电压表示数为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5V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力敏传感器受到的拉力最小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所测液体密度最大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i="1" kern="1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kern="100" baseline="-25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min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  <m:r>
                          <m:rPr>
                            <m:nor/>
                          </m:rPr>
                          <a:rPr lang="en-US" altLang="zh-CN" b="1" i="0" kern="10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  <m:r>
                      <a:rPr lang="zh-CN" altLang="zh-CN" b="1" kern="10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𝟔𝐕</m:t>
                        </m:r>
                        <m:r>
                          <m:rPr>
                            <m:nor/>
                          </m:rPr>
                          <a:rPr lang="en-US" altLang="zh-CN" b="1" kern="10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𝟓𝐕</m:t>
                        </m:r>
                      </m:num>
                      <m:den>
                        <m:r>
                          <a:rPr lang="en-US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𝟏𝟎𝟎</m:t>
                        </m:r>
                        <m:r>
                          <m:rPr>
                            <m:nor/>
                          </m:rPr>
                          <a:rPr lang="en-US" altLang="zh-CN" b="1" i="0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b="1" kern="1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01A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kern="1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kern="100" baseline="-25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max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0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𝐦𝐢𝐧</m:t>
                            </m:r>
                          </m:sub>
                        </m:sSub>
                      </m:den>
                    </m:f>
                    <m:r>
                      <a:rPr lang="zh-CN" altLang="zh-CN" b="1" kern="10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b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𝟓𝐕</m:t>
                        </m:r>
                      </m:num>
                      <m:den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𝟎𝟏𝐀</m:t>
                        </m:r>
                      </m:den>
                    </m:f>
                  </m:oMath>
                </a14:m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500Ω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由图丙可知</a:t>
                </a:r>
                <a:r>
                  <a:rPr lang="en-US" altLang="zh-CN" b="1" i="1" kern="1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kern="100" baseline="-25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max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500 Ω 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拉力</a:t>
                </a:r>
                <a:r>
                  <a:rPr lang="en-US" altLang="zh-CN" b="1" i="1" kern="1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kern="100" baseline="-25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min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5N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kern="1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浮</a:t>
                </a:r>
                <a:r>
                  <a:rPr lang="en-US" altLang="zh-CN" b="1" kern="1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max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kern="1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kern="100" baseline="-25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min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30N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5N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25N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b="1" kern="1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液</a:t>
                </a:r>
                <a:r>
                  <a:rPr lang="en-US" altLang="zh-CN" b="1" kern="1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max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kern="100" baseline="4000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浮</m:t>
                            </m:r>
                            <m:r>
                              <a:rPr lang="en-US" altLang="zh-CN" b="1" i="0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𝐦𝐚𝐱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kern="100" baseline="-25000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排</m:t>
                            </m:r>
                          </m:sub>
                        </m:sSub>
                        <m:r>
                          <a:rPr lang="en-US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  <m:r>
                      <a:rPr lang="zh-CN" altLang="zh-CN" b="1" kern="10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b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𝟐𝟓𝐍</m:t>
                        </m:r>
                      </m:num>
                      <m:den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en-US" altLang="zh-CN" b="1" kern="100">
                            <a:solidFill>
                              <a:srgbClr val="FF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0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n-US" altLang="zh-CN" b="1" i="0" kern="100" smtClean="0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0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  <m:sSup>
                          <m:sSupPr>
                            <m:ctrlPr>
                              <a:rPr lang="zh-CN" altLang="zh-CN" b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0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b="1" i="0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 kern="100">
                            <a:solidFill>
                              <a:srgbClr val="FF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𝟏𝟎𝐍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𝐤𝐠</m:t>
                        </m:r>
                      </m:den>
                    </m:f>
                  </m:oMath>
                </a14:m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kern="100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kg/m</a:t>
                </a:r>
                <a:r>
                  <a:rPr lang="en-US" altLang="zh-CN" b="1" kern="100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kern="1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en-US" altLang="zh-CN" b="1" i="1" kern="100" baseline="-25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  <m:r>
                      <a:rPr lang="zh-CN" altLang="zh-CN" b="1" kern="10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𝑮</m:t>
                        </m:r>
                      </m:num>
                      <m:den>
                        <m:r>
                          <a:rPr lang="en-US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𝒈</m:t>
                        </m:r>
                        <m:sSub>
                          <m:sSubPr>
                            <m:ctrlPr>
                              <a:rPr lang="zh-CN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  <m:r>
                      <a:rPr lang="zh-CN" altLang="zh-CN" b="1" kern="10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b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𝟑𝐍</m:t>
                        </m:r>
                      </m:num>
                      <m:den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𝟏𝟎𝐍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𝐤𝐠</m:t>
                        </m:r>
                        <m:r>
                          <m:rPr>
                            <m:nor/>
                          </m:rPr>
                          <a:rPr lang="en-US" altLang="zh-CN" b="1" kern="100">
                            <a:solidFill>
                              <a:srgbClr val="FF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en-US" altLang="zh-CN" b="1" kern="100">
                            <a:solidFill>
                              <a:srgbClr val="FF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0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n-US" altLang="zh-CN" b="1" i="0" kern="100" smtClean="0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0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  <m:sSup>
                          <m:sSupPr>
                            <m:ctrlPr>
                              <a:rPr lang="zh-CN" altLang="zh-CN" b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0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b="1" i="0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kern="100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kg/m</a:t>
                </a:r>
                <a:r>
                  <a:rPr lang="en-US" altLang="zh-CN" b="1" kern="100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因为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b="1" kern="1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液</a:t>
                </a:r>
                <a:r>
                  <a:rPr lang="en-US" altLang="zh-CN" b="1" kern="1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max</a:t>
                </a:r>
                <a:r>
                  <a:rPr lang="zh-CN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＜</a:t>
                </a:r>
                <a:endParaRPr lang="en-US" altLang="zh-CN" b="1" kern="100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lvl="0" algn="l" eaLnBrk="0" hangingPunct="0">
                  <a:spcBef>
                    <a:spcPct val="0"/>
                  </a:spcBef>
                  <a:spcAft>
                    <a:spcPts val="0"/>
                  </a:spcAft>
                </a:pPr>
                <a:r>
                  <a:rPr lang="en-US" altLang="zh-CN" b="1" i="1" kern="100" dirty="0" err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en-US" altLang="zh-CN" b="1" i="1" kern="100" baseline="-25000" dirty="0" err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所以液体密度的最大测量值为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kern="100" dirty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kern="100" dirty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kern="100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kg/m</a:t>
                </a:r>
                <a:r>
                  <a:rPr lang="en-US" altLang="zh-CN" b="1" kern="100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综上可知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该装置液体密度的测量范围为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kern="100" baseline="30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en-US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kern="100" baseline="30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kg/m</a:t>
                </a:r>
                <a:r>
                  <a:rPr lang="en-US" altLang="zh-CN" b="1" kern="100" baseline="30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b="1" kern="1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908763"/>
                <a:ext cx="11485848" cy="4770120"/>
              </a:xfrm>
              <a:blipFill rotWithShape="1">
                <a:blip r:embed="rId1"/>
                <a:stretch>
                  <a:fillRect l="-2" t="-12" r="1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3019" y="620688"/>
            <a:ext cx="4341518" cy="146389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某动画电影进入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年全球影史票房榜前五，影片中海水变成冰刺的过程是（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凝固　放热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熔化　吸热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液化　放热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升华　吸热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骑车出行是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低碳生活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倡导方式之一，以下自行车组件属于减小有害摩擦的是（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刹车闸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粗糙的把手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车轮上的花纹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车轮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轴承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1412776"/>
            <a:ext cx="389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38622" y="3573016"/>
            <a:ext cx="389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图中有关物理现象说法正确的是（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滑雪板宽大是为了减小压力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        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船闸利用了帕斯卡原理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撞击锤柄紧固锤头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增大了锤头的惯性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自制喷雾器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利用流体压强和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075442" y="5661248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的关系</a:t>
            </a:r>
            <a:endParaRPr lang="zh-CN" altLang="zh-CN" sz="1400" b="0" kern="10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0750" y="1340768"/>
            <a:ext cx="1141455" cy="17447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5087" y="1488908"/>
            <a:ext cx="3920206" cy="144843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8702" y="3446079"/>
            <a:ext cx="2306567" cy="174471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5406" y="3446079"/>
            <a:ext cx="1939883" cy="169739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417324" y="879103"/>
            <a:ext cx="389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安全用电，珍惜生命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，图中有关安全用电的做法中，正确的是（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开关接在火线上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冰箱金属外壳不接地　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在高压线下放风筝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边充电边使用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手机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598" y="1340768"/>
            <a:ext cx="1886654" cy="177428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5246" y="1204326"/>
            <a:ext cx="2461758" cy="19107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14" y="3429000"/>
            <a:ext cx="1937359" cy="17418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9603" y="3471902"/>
            <a:ext cx="1697410" cy="177739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992003" y="899302"/>
            <a:ext cx="389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020570"/>
              </a:xfrm>
            </p:spPr>
            <p:txBody>
              <a:bodyPr/>
              <a:lstStyle/>
              <a:p>
                <a:pPr>
                  <a:spcAft>
                    <a:spcPts val="0"/>
                  </a:spcAft>
                </a:pP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我国科研团队突破国际技术封锁成功轧制出厚度仅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kern="10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.01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 mm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相当于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A4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纸厚度的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）、宽度达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600 mm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手撕钢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其抗拉强度高达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1 600 MPa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是普通钢材的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倍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），密度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kern="10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kern="1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9 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g/cm</a:t>
                </a:r>
                <a:r>
                  <a:rPr lang="en-US" altLang="zh-CN" kern="100" baseline="30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下列利用其轻薄优点的是（　　）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可折叠手机的转轴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	B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航天航空飞行器的外壳</a:t>
                </a:r>
                <a:endParaRPr lang="zh-CN" altLang="zh-CN" sz="14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5G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基站的信号屏蔽网　　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	D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精密仪器中的弹簧</a:t>
                </a:r>
                <a:endParaRPr lang="zh-CN" altLang="zh-CN" sz="14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020570"/>
              </a:xfrm>
              <a:blipFill rotWithShape="1">
                <a:blip r:embed="rId1"/>
                <a:stretch>
                  <a:fillRect l="-2" t="-21" r="-159" b="-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6121030" y="2204864"/>
            <a:ext cx="389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风能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太阳能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路灯电路示意图，下列关于能量转化的说法正确的是（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风力发电机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电能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→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机械能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太阳能电池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太阳能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→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蓄电池充电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化学能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→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电能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路灯工作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电能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→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化学能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64750" y="1575425"/>
            <a:ext cx="6382096" cy="275841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162308" y="436510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14686" y="1383159"/>
            <a:ext cx="389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7070</Words>
  <Application>WPS 演示</Application>
  <PresentationFormat>自定义</PresentationFormat>
  <Paragraphs>546</Paragraphs>
  <Slides>46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等线</vt:lpstr>
      <vt:lpstr>Cambria Math</vt:lpstr>
      <vt:lpstr>Arial Unicode MS</vt:lpstr>
      <vt:lpstr>Calibri</vt:lpstr>
      <vt:lpstr>仿宋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445</cp:revision>
  <dcterms:created xsi:type="dcterms:W3CDTF">2020-11-06T05:24:00Z</dcterms:created>
  <dcterms:modified xsi:type="dcterms:W3CDTF">2025-09-13T03:04:56Z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5C7C44BA0A2E4A64A39341AC155D6DB3_12</vt:lpwstr>
  </property>
</Properties>
</file>